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85" r:id="rId2"/>
  </p:sldMasterIdLst>
  <p:sldIdLst>
    <p:sldId id="284" r:id="rId3"/>
    <p:sldId id="272" r:id="rId4"/>
    <p:sldId id="279" r:id="rId5"/>
    <p:sldId id="264" r:id="rId6"/>
    <p:sldId id="266" r:id="rId7"/>
    <p:sldId id="271" r:id="rId8"/>
    <p:sldId id="277" r:id="rId9"/>
    <p:sldId id="268" r:id="rId10"/>
    <p:sldId id="278" r:id="rId11"/>
    <p:sldId id="265" r:id="rId12"/>
    <p:sldId id="258" r:id="rId13"/>
    <p:sldId id="256" r:id="rId14"/>
    <p:sldId id="257" r:id="rId15"/>
    <p:sldId id="261" r:id="rId16"/>
    <p:sldId id="283" r:id="rId17"/>
    <p:sldId id="282" r:id="rId18"/>
    <p:sldId id="269" r:id="rId19"/>
    <p:sldId id="263" r:id="rId20"/>
    <p:sldId id="267" r:id="rId21"/>
    <p:sldId id="28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C002F688-DFAB-487A-B45B-73DD4322E549}">
          <p14:sldIdLst>
            <p14:sldId id="284"/>
            <p14:sldId id="272"/>
            <p14:sldId id="279"/>
            <p14:sldId id="264"/>
            <p14:sldId id="266"/>
            <p14:sldId id="271"/>
            <p14:sldId id="277"/>
            <p14:sldId id="268"/>
            <p14:sldId id="278"/>
            <p14:sldId id="265"/>
            <p14:sldId id="258"/>
          </p14:sldIdLst>
        </p14:section>
        <p14:section name="LKS" id="{EE34D841-0E0D-49A8-8605-1F642BF674C7}">
          <p14:sldIdLst>
            <p14:sldId id="256"/>
            <p14:sldId id="257"/>
            <p14:sldId id="261"/>
            <p14:sldId id="283"/>
            <p14:sldId id="282"/>
            <p14:sldId id="269"/>
            <p14:sldId id="263"/>
            <p14:sldId id="267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Tie lääkäriksi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Taul1!$A$1</c:f>
              <c:strCache>
                <c:ptCount val="1"/>
                <c:pt idx="0">
                  <c:v>Prekliininen vaihe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PREKLIININEN VAIHE</a:t>
                    </a:r>
                  </a:p>
                  <a:p>
                    <a:pPr>
                      <a:defRPr sz="1197" b="0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2 VUOTTA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31B-4E26-90DA-1438B8ADAE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Taul1!$A$2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1B-4E26-90DA-1438B8ADAEA9}"/>
            </c:ext>
          </c:extLst>
        </c:ser>
        <c:ser>
          <c:idx val="1"/>
          <c:order val="1"/>
          <c:tx>
            <c:strRef>
              <c:f>Taul1!$B$1</c:f>
              <c:strCache>
                <c:ptCount val="1"/>
                <c:pt idx="0">
                  <c:v>Kliininen vaihe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b="1"/>
                      <a:t>KLIININEN</a:t>
                    </a:r>
                    <a:r>
                      <a:rPr lang="en-US" sz="1600" b="1" baseline="0"/>
                      <a:t> VAIHE</a:t>
                    </a:r>
                  </a:p>
                  <a:p>
                    <a:r>
                      <a:rPr lang="en-US" sz="1600" b="1" baseline="0"/>
                      <a:t>4 VUOTTA</a:t>
                    </a:r>
                    <a:endParaRPr lang="en-US" sz="1600" b="1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1B-4E26-90DA-1438B8ADAE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Taul1!$B$2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1B-4E26-90DA-1438B8ADAEA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13135680"/>
        <c:axId val="413137648"/>
      </c:barChart>
      <c:catAx>
        <c:axId val="4131356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13137648"/>
        <c:crosses val="autoZero"/>
        <c:auto val="1"/>
        <c:lblAlgn val="ctr"/>
        <c:lblOffset val="100"/>
        <c:noMultiLvlLbl val="0"/>
      </c:catAx>
      <c:valAx>
        <c:axId val="413137648"/>
        <c:scaling>
          <c:orientation val="minMax"/>
          <c:max val="6"/>
        </c:scaling>
        <c:delete val="1"/>
        <c:axPos val="b"/>
        <c:numFmt formatCode="General" sourceLinked="1"/>
        <c:majorTickMark val="none"/>
        <c:minorTickMark val="none"/>
        <c:tickLblPos val="nextTo"/>
        <c:crossAx val="413135680"/>
        <c:crosses val="autoZero"/>
        <c:crossBetween val="between"/>
      </c:valAx>
      <c:spPr>
        <a:solidFill>
          <a:schemeClr val="bg2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44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111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421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80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2886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7694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310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053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45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2010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1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0797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9913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8614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6422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3192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5557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0452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638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6368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247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674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9714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788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285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504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116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751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E5B1960-5445-4E31-8BC7-2E093B7C5E9F}" type="datetimeFigureOut">
              <a:rPr lang="fi-FI" smtClean="0"/>
              <a:t>28.3.2018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D325449-9E86-448E-8497-EE6F2F08ED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188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lks.fi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lsinki.fi/fi/laaketieteellinen-tiedekunta" TargetMode="External"/><Relationship Id="rId2" Type="http://schemas.openxmlformats.org/officeDocument/2006/relationships/hyperlink" Target="http://www.lks.f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wastesomuchtime.com/34424" TargetMode="External"/><Relationship Id="rId2" Type="http://schemas.openxmlformats.org/officeDocument/2006/relationships/hyperlink" Target="http://almost.thedoctorschannel.com/10-reasons-why-being-a-medical-student-is-awesome-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um.facmedicine.com/threads/i-began-to-love-medicine-again.24937/" TargetMode="External"/><Relationship Id="rId5" Type="http://schemas.openxmlformats.org/officeDocument/2006/relationships/hyperlink" Target="https://www.irishtimes.com/news/health/irish-medical-students-mainly-wealthy-living-in-dublin-and-female-1.3055686" TargetMode="External"/><Relationship Id="rId4" Type="http://schemas.openxmlformats.org/officeDocument/2006/relationships/hyperlink" Target="https://www.pinterest.com/pin/493214596669564834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15864EF0-FF6A-4FE3-8FC7-722BA1723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63" y="2191160"/>
            <a:ext cx="9194738" cy="2401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A289AE-A835-48F7-BBF6-A6BF6567F59C}"/>
              </a:ext>
            </a:extLst>
          </p:cNvPr>
          <p:cNvSpPr txBox="1"/>
          <p:nvPr/>
        </p:nvSpPr>
        <p:spPr>
          <a:xfrm>
            <a:off x="2022762" y="4592614"/>
            <a:ext cx="8377381" cy="7386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Lääketieteen</a:t>
            </a:r>
            <a:r>
              <a:rPr lang="en-US" dirty="0"/>
              <a:t> </a:t>
            </a:r>
            <a:r>
              <a:rPr lang="en-US" dirty="0" err="1"/>
              <a:t>opiskelu</a:t>
            </a:r>
            <a:r>
              <a:rPr lang="en-US" dirty="0"/>
              <a:t> </a:t>
            </a:r>
            <a:r>
              <a:rPr lang="en-US" dirty="0" err="1"/>
              <a:t>Helsingin</a:t>
            </a:r>
            <a:r>
              <a:rPr lang="en-US" dirty="0"/>
              <a:t> </a:t>
            </a:r>
            <a:r>
              <a:rPr lang="en-US" dirty="0" err="1"/>
              <a:t>Yliopistossa</a:t>
            </a:r>
          </a:p>
          <a:p>
            <a:pPr algn="ctr"/>
            <a:endParaRPr lang="en-US" sz="1200" dirty="0">
              <a:cs typeface="Calibri"/>
            </a:endParaRPr>
          </a:p>
          <a:p>
            <a:pPr algn="ctr"/>
            <a:endParaRPr lang="en-US" sz="12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ED9E52-20C1-4DF0-A212-2FCBBACAA6E9}"/>
              </a:ext>
            </a:extLst>
          </p:cNvPr>
          <p:cNvSpPr txBox="1"/>
          <p:nvPr/>
        </p:nvSpPr>
        <p:spPr>
          <a:xfrm>
            <a:off x="2848262" y="6396179"/>
            <a:ext cx="6726381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err="1">
                <a:solidFill>
                  <a:srgbClr val="7F7F7F"/>
                </a:solidFill>
                <a:cs typeface="Calibri"/>
              </a:rPr>
              <a:t>Esitelmä</a:t>
            </a:r>
            <a:r>
              <a:rPr lang="en-US" sz="1600" dirty="0">
                <a:solidFill>
                  <a:srgbClr val="7F7F7F"/>
                </a:solidFill>
                <a:cs typeface="Calibri"/>
              </a:rPr>
              <a:t>: Henri </a:t>
            </a:r>
            <a:r>
              <a:rPr lang="en-US" sz="1600" dirty="0" err="1">
                <a:solidFill>
                  <a:srgbClr val="7F7F7F"/>
                </a:solidFill>
                <a:cs typeface="Calibri"/>
              </a:rPr>
              <a:t>Vasara</a:t>
            </a:r>
            <a:r>
              <a:rPr lang="en-US" sz="1600" dirty="0">
                <a:solidFill>
                  <a:srgbClr val="7F7F7F"/>
                </a:solidFill>
                <a:cs typeface="Calibri"/>
              </a:rPr>
              <a:t>, </a:t>
            </a:r>
            <a:r>
              <a:rPr lang="en-US" sz="1600" dirty="0" err="1">
                <a:solidFill>
                  <a:srgbClr val="7F7F7F"/>
                </a:solidFill>
                <a:cs typeface="Calibri"/>
              </a:rPr>
              <a:t>muokkaus</a:t>
            </a:r>
            <a:r>
              <a:rPr lang="en-US" sz="1600" dirty="0">
                <a:solidFill>
                  <a:srgbClr val="7F7F7F"/>
                </a:solidFill>
                <a:cs typeface="Calibri"/>
              </a:rPr>
              <a:t>: </a:t>
            </a:r>
            <a:r>
              <a:rPr lang="en-US" sz="1600" dirty="0" err="1">
                <a:solidFill>
                  <a:srgbClr val="7F7F7F"/>
                </a:solidFill>
                <a:cs typeface="Calibri"/>
              </a:rPr>
              <a:t>Joonatan</a:t>
            </a:r>
            <a:r>
              <a:rPr lang="en-US" sz="1600" dirty="0">
                <a:solidFill>
                  <a:srgbClr val="7F7F7F"/>
                </a:solidFill>
                <a:cs typeface="Calibri"/>
              </a:rPr>
              <a:t> </a:t>
            </a:r>
            <a:r>
              <a:rPr lang="en-US" sz="1600" dirty="0" err="1">
                <a:solidFill>
                  <a:srgbClr val="7F7F7F"/>
                </a:solidFill>
                <a:cs typeface="Calibri"/>
              </a:rPr>
              <a:t>Patomo</a:t>
            </a:r>
          </a:p>
        </p:txBody>
      </p:sp>
    </p:spTree>
    <p:extLst>
      <p:ext uri="{BB962C8B-B14F-4D97-AF65-F5344CB8AC3E}">
        <p14:creationId xmlns:p14="http://schemas.microsoft.com/office/powerpoint/2010/main" val="1852646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0C9912-D333-4B6A-94EC-439594C8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Helsingissä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7B52A4-87EE-4D49-9BDF-D2A188AE9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9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Upeat tilat</a:t>
            </a:r>
          </a:p>
          <a:p>
            <a:r>
              <a:rPr lang="fi-FI" dirty="0" err="1"/>
              <a:t>Ipadit</a:t>
            </a:r>
            <a:endParaRPr lang="fi-FI" dirty="0"/>
          </a:p>
          <a:p>
            <a:r>
              <a:rPr lang="fi-FI" dirty="0"/>
              <a:t>Tutkijalääkäriohjelma</a:t>
            </a:r>
          </a:p>
          <a:p>
            <a:pPr lvl="1"/>
            <a:r>
              <a:rPr lang="fi-FI" dirty="0"/>
              <a:t>Tutkimus kansainvälistä huippua</a:t>
            </a:r>
          </a:p>
          <a:p>
            <a:r>
              <a:rPr lang="fi-FI" dirty="0" err="1"/>
              <a:t>Problem</a:t>
            </a:r>
            <a:r>
              <a:rPr lang="fi-FI" dirty="0"/>
              <a:t> </a:t>
            </a:r>
            <a:r>
              <a:rPr lang="fi-FI" dirty="0" err="1"/>
              <a:t>based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</a:t>
            </a:r>
          </a:p>
          <a:p>
            <a:r>
              <a:rPr lang="fi-FI" dirty="0"/>
              <a:t>Integroitu opetus</a:t>
            </a:r>
          </a:p>
          <a:p>
            <a:pPr lvl="1"/>
            <a:r>
              <a:rPr lang="fi-FI" dirty="0"/>
              <a:t>Käydään elinjärjestelmä kerrallaan</a:t>
            </a:r>
          </a:p>
          <a:p>
            <a:r>
              <a:rPr lang="fi-FI" dirty="0"/>
              <a:t>Ruotsinkielinen opintolinja</a:t>
            </a:r>
          </a:p>
          <a:p>
            <a:pPr lvl="1"/>
            <a:r>
              <a:rPr lang="fi-FI" dirty="0"/>
              <a:t>Myös suomenkieliset opiskelijat voivat harjoittaa kielitaitoaan!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41249B2-2E96-4D08-94DE-E70DA0B0E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7" t="-160" r="13715" b="160"/>
          <a:stretch/>
        </p:blipFill>
        <p:spPr>
          <a:xfrm>
            <a:off x="7328834" y="402142"/>
            <a:ext cx="4472641" cy="312763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E74CB6E-39CC-49D3-9091-D42F6A7A1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5" y="3668874"/>
            <a:ext cx="46863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8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1786DE3-B0DD-40DD-B3B7-D15C288EE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610" y="2318857"/>
            <a:ext cx="3135414" cy="221830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CBB10F0-B440-425C-B488-7D4BDBCF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64" y="609600"/>
            <a:ext cx="6993914" cy="1356360"/>
          </a:xfrm>
        </p:spPr>
        <p:txBody>
          <a:bodyPr>
            <a:normAutofit/>
          </a:bodyPr>
          <a:lstStyle/>
          <a:p>
            <a:r>
              <a:rPr lang="fi-FI" dirty="0"/>
              <a:t>Usein kysyttyjä kysymyksiä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3893D0-72FA-4625-B155-1DBBDE6B8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64" y="2057400"/>
            <a:ext cx="6993914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300"/>
              <a:t>Onko opiskelu haastavaa?</a:t>
            </a:r>
          </a:p>
          <a:p>
            <a:pPr lvl="1"/>
            <a:r>
              <a:rPr lang="fi-FI" sz="1300"/>
              <a:t>Opiskelu muistuttaa biologian opiskelua lukiossa: ryhmäopetukset ja luennot avaavat oppikirjojen sisältöä. </a:t>
            </a:r>
          </a:p>
          <a:p>
            <a:r>
              <a:rPr lang="fi-FI" sz="1300"/>
              <a:t>Paljonko opiskeluun menee aikaa?</a:t>
            </a:r>
          </a:p>
          <a:p>
            <a:pPr lvl="1">
              <a:spcAft>
                <a:spcPts val="0"/>
              </a:spcAft>
            </a:pPr>
            <a:r>
              <a:rPr lang="fi-FI" sz="1300"/>
              <a:t>Tyypillinen päivä </a:t>
            </a:r>
            <a:r>
              <a:rPr lang="fi-FI" sz="1300" err="1"/>
              <a:t>lääkiksessä</a:t>
            </a:r>
            <a:r>
              <a:rPr lang="fi-FI" sz="1300"/>
              <a:t> koostuu ryhmäopetuksesta tai luennoista ja itsenäisestä opiskelusta. Vaikka opeteltavaa on paljon, monet opiskelijat tekevät opiskelujen ohella töitä, harrastavat urheilua tai kulttuuria ja osallistuvat järjestötoimintaan.</a:t>
            </a:r>
          </a:p>
          <a:p>
            <a:r>
              <a:rPr lang="fi-FI" sz="1300"/>
              <a:t>”</a:t>
            </a:r>
            <a:r>
              <a:rPr lang="fi-FI" sz="1300" err="1"/>
              <a:t>Mä</a:t>
            </a:r>
            <a:r>
              <a:rPr lang="fi-FI" sz="1300"/>
              <a:t> en ole käynyt fysiikkaa/kemiaa/biologiaa lukiossa. Voinko opiskella </a:t>
            </a:r>
            <a:r>
              <a:rPr lang="fi-FI" sz="1300" err="1"/>
              <a:t>lääkiksessä</a:t>
            </a:r>
            <a:r>
              <a:rPr lang="fi-FI" sz="1300"/>
              <a:t>?”</a:t>
            </a:r>
          </a:p>
          <a:p>
            <a:pPr lvl="1"/>
            <a:r>
              <a:rPr lang="fi-FI" sz="1300"/>
              <a:t>Pääsykoe vaatii luonnontieteiden rautaista osaamista, mutta ahkeralla opiskelulla vaadittavan tason voi saavuttaa itsenäisestikin. YO-kirjoitusten merkitys kasvanee tulevaisuudessa, joten lukiolaisen kannattaa panostaa näihin aineisiin.</a:t>
            </a:r>
          </a:p>
          <a:p>
            <a:r>
              <a:rPr lang="fi-FI" sz="1300"/>
              <a:t>Minkälaisia kirjoja </a:t>
            </a:r>
            <a:r>
              <a:rPr lang="fi-FI" sz="1300" err="1"/>
              <a:t>lääkiksessä</a:t>
            </a:r>
            <a:r>
              <a:rPr lang="fi-FI" sz="1300"/>
              <a:t> käytetään?</a:t>
            </a:r>
          </a:p>
          <a:p>
            <a:pPr lvl="1"/>
            <a:r>
              <a:rPr lang="fi-FI" sz="1300"/>
              <a:t>Monet kirjoista ovat samoja englanninkielisiä perusteoksia joita käytetään kansainvälisesti muissa huippuyliopistoissa. Kirjoista on saatavilla opiskelijoiden laatimia suomenkielisiä tiivistelmiä.</a:t>
            </a:r>
          </a:p>
        </p:txBody>
      </p:sp>
    </p:spTree>
    <p:extLst>
      <p:ext uri="{BB962C8B-B14F-4D97-AF65-F5344CB8AC3E}">
        <p14:creationId xmlns:p14="http://schemas.microsoft.com/office/powerpoint/2010/main" val="142820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15864EF0-FF6A-4FE3-8FC7-722BA1723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63" y="2191160"/>
            <a:ext cx="9194738" cy="24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6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2FB8E0-FBF8-4724-9160-BA5CE4DCC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LKS – Lääketieteenkandidaattiseura ry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C6DA48-3496-4D6F-8004-53776EAEB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38507"/>
            <a:ext cx="8596668" cy="3880773"/>
          </a:xfrm>
        </p:spPr>
        <p:txBody>
          <a:bodyPr/>
          <a:lstStyle/>
          <a:p>
            <a:r>
              <a:rPr lang="fi-FI" dirty="0"/>
              <a:t>Helsingin yliopiston lääketieteen opiskelijoiden ainejärjestö</a:t>
            </a:r>
          </a:p>
          <a:p>
            <a:r>
              <a:rPr lang="fi-FI" dirty="0"/>
              <a:t>Jäseniä noin 750</a:t>
            </a:r>
          </a:p>
          <a:p>
            <a:r>
              <a:rPr lang="fi-FI" dirty="0"/>
              <a:t>Tehtäviä</a:t>
            </a:r>
          </a:p>
          <a:p>
            <a:pPr lvl="1"/>
            <a:r>
              <a:rPr lang="fi-FI" dirty="0"/>
              <a:t>Ajaa Helsingin lääketieteen opiskelijoiden etuja</a:t>
            </a:r>
          </a:p>
          <a:p>
            <a:pPr lvl="1" algn="just"/>
            <a:r>
              <a:rPr lang="fi-FI" dirty="0"/>
              <a:t>Järjestää tapahtumia</a:t>
            </a:r>
          </a:p>
          <a:p>
            <a:pPr lvl="1" algn="just"/>
            <a:r>
              <a:rPr lang="fi-FI" dirty="0"/>
              <a:t>Mahdollistaa harrastustoiminta</a:t>
            </a:r>
          </a:p>
          <a:p>
            <a:pPr algn="just"/>
            <a:r>
              <a:rPr lang="fi-FI" dirty="0">
                <a:hlinkClick r:id="rId2"/>
              </a:rPr>
              <a:t>www.lks.fi/</a:t>
            </a:r>
            <a:endParaRPr lang="fi-FI" dirty="0"/>
          </a:p>
          <a:p>
            <a:pPr lvl="1" algn="just"/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9CA4865-98CD-44F6-A849-EEF02E42E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16" y="1930400"/>
            <a:ext cx="3093433" cy="204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0181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211953-B882-4123-993C-9B03774D8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Tapahtumissa jokaiselle jotakin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89DD65-6C08-4896-A27F-745D25AD2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2889"/>
            <a:ext cx="8596668" cy="3880773"/>
          </a:xfrm>
        </p:spPr>
        <p:txBody>
          <a:bodyPr/>
          <a:lstStyle/>
          <a:p>
            <a:r>
              <a:rPr lang="fi-FI" dirty="0"/>
              <a:t>Paljon erilaisia tapahtumia</a:t>
            </a:r>
          </a:p>
          <a:p>
            <a:pPr lvl="1"/>
            <a:r>
              <a:rPr lang="fi-FI" dirty="0"/>
              <a:t>Urheilua: Urheilukisoja, Lajikokeiluja</a:t>
            </a:r>
          </a:p>
          <a:p>
            <a:pPr lvl="1"/>
            <a:r>
              <a:rPr lang="fi-FI" dirty="0"/>
              <a:t>Kulttuuria:</a:t>
            </a:r>
          </a:p>
          <a:p>
            <a:pPr lvl="1"/>
            <a:r>
              <a:rPr lang="fi-FI" dirty="0"/>
              <a:t>Erilaisia teema-iltoja: Naistenilta, Mielenterveysillat, Alkoholipoliittinen ilta</a:t>
            </a:r>
          </a:p>
          <a:p>
            <a:r>
              <a:rPr lang="fi-FI" dirty="0"/>
              <a:t>Juhlia, bileitä ja sitsejä</a:t>
            </a:r>
          </a:p>
          <a:p>
            <a:r>
              <a:rPr lang="fi-FI" dirty="0"/>
              <a:t>Aktiivista kerhotoimintaa -  </a:t>
            </a:r>
            <a:r>
              <a:rPr lang="fi-FI" dirty="0" err="1"/>
              <a:t>LKS:llä</a:t>
            </a:r>
            <a:r>
              <a:rPr lang="fi-FI" dirty="0"/>
              <a:t> yhteensä 17 erilaista kerhoa</a:t>
            </a:r>
          </a:p>
          <a:p>
            <a:pPr lvl="1"/>
            <a:r>
              <a:rPr lang="fi-FI" dirty="0"/>
              <a:t>Liikuntakerhoja: Jalkapallo, Pesäpallo, Salibandy, Laskettelu, Kiipeily, Juoksu</a:t>
            </a:r>
          </a:p>
          <a:p>
            <a:pPr lvl="1"/>
            <a:r>
              <a:rPr lang="fi-FI" dirty="0"/>
              <a:t>Kulttuurikerhoja: Speksi, Viinikerho, Olutkerho, Kuoro, Sinfoniaorkesteri</a:t>
            </a:r>
          </a:p>
          <a:p>
            <a:pPr lvl="1"/>
            <a:r>
              <a:rPr lang="fi-FI" dirty="0"/>
              <a:t>Muita: Moottoripyöräkerho, lautapelikerho, Kristittyjen </a:t>
            </a:r>
            <a:r>
              <a:rPr lang="fi-FI" dirty="0" err="1"/>
              <a:t>lääkisläisten</a:t>
            </a:r>
            <a:r>
              <a:rPr lang="fi-FI" dirty="0"/>
              <a:t> kerho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9594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D8F2DE48-7E69-4E8A-BC77-6C105414D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21" y="3574211"/>
            <a:ext cx="4629984" cy="308902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A4872C74-9F97-4CC4-850C-07D311AC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897" y="3996840"/>
            <a:ext cx="4004584" cy="266639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DCECFF7D-95AC-4645-8101-79B5259F5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005" y="3990184"/>
            <a:ext cx="3538819" cy="267305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4B4E156-7C99-40C9-9707-5B777AB23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" y="140364"/>
            <a:ext cx="5822004" cy="3880389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D232028-22BE-4EB3-A2B9-C452793C8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26" y="127052"/>
            <a:ext cx="6099456" cy="38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73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546FC88-A4C2-4BF4-9FC2-6F45AAEEC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9" y="124403"/>
            <a:ext cx="5256770" cy="295489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6C673A41-E230-44B9-B6B6-059E78273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680" y="2610430"/>
            <a:ext cx="5469014" cy="410176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6DD991E-67CC-4DC8-B1AE-8A64F3239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9" b="26483"/>
          <a:stretch/>
        </p:blipFill>
        <p:spPr>
          <a:xfrm>
            <a:off x="8219069" y="124403"/>
            <a:ext cx="3857625" cy="248519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7AC8140-18ED-4A26-9CC0-B6A0B10B6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57" y="124403"/>
            <a:ext cx="3996612" cy="295489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9EC0D340-7FE7-4D65-9CAD-E56683B57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9" y="3078464"/>
            <a:ext cx="6464420" cy="36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51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9211EC-4806-4FC2-BE6C-AF4880744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59" y="285750"/>
            <a:ext cx="8596668" cy="1320800"/>
          </a:xfrm>
        </p:spPr>
        <p:txBody>
          <a:bodyPr/>
          <a:lstStyle/>
          <a:p>
            <a:r>
              <a:rPr lang="fi-FI" dirty="0" err="1"/>
              <a:t>Euphoria</a:t>
            </a:r>
            <a:r>
              <a:rPr lang="fi-FI" dirty="0"/>
              <a:t> – </a:t>
            </a:r>
            <a:r>
              <a:rPr lang="fi-FI" dirty="0" err="1"/>
              <a:t>LKS:n</a:t>
            </a:r>
            <a:r>
              <a:rPr lang="fi-FI" dirty="0"/>
              <a:t> oma kerhotila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5055AE96-CA72-46F2-B218-13132A393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12" y="3596860"/>
            <a:ext cx="4135441" cy="2758307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A7BEB4D-0D43-4307-B59B-C974ADF4C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7" y="1241570"/>
            <a:ext cx="6844867" cy="511359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7D53909-AA0B-4676-A8AF-F57B6C899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12" y="604530"/>
            <a:ext cx="4162773" cy="27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89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A0559B-49D6-46E3-BD1C-7C0318716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52875" cy="1325563"/>
          </a:xfrm>
        </p:spPr>
        <p:txBody>
          <a:bodyPr>
            <a:normAutofit/>
          </a:bodyPr>
          <a:lstStyle/>
          <a:p>
            <a:r>
              <a:rPr lang="fi-FI" dirty="0" err="1"/>
              <a:t>FiMSiC</a:t>
            </a:r>
            <a:r>
              <a:rPr lang="fi-FI" dirty="0"/>
              <a:t> järjestää vaihtoja ja muuta kivaa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0D2084-FB50-42F0-8566-37EA9822F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Opiskelijavaihtotoiminta</a:t>
            </a:r>
          </a:p>
          <a:p>
            <a:r>
              <a:rPr lang="fi-FI" dirty="0"/>
              <a:t>Nallelääkäri</a:t>
            </a:r>
          </a:p>
          <a:p>
            <a:r>
              <a:rPr lang="fi-FI" dirty="0"/>
              <a:t>SULLE projekti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3ACCA88-BD96-46E6-9411-3D9E5AE42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52" y="774700"/>
            <a:ext cx="3637120" cy="244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447B98F-38BC-45CE-AA03-441C2DE24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1292010"/>
            <a:ext cx="2886075" cy="469585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C224665-37B6-47DB-9B6B-43232AFE6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714660"/>
            <a:ext cx="3637120" cy="22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76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6465EE-BFA9-4F68-AF40-47E64E1A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25" y="302297"/>
            <a:ext cx="3497578" cy="1325563"/>
          </a:xfrm>
        </p:spPr>
        <p:txBody>
          <a:bodyPr>
            <a:normAutofit/>
          </a:bodyPr>
          <a:lstStyle/>
          <a:p>
            <a:r>
              <a:rPr lang="fi-FI" sz="4800" dirty="0"/>
              <a:t>Kysyttävää?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559D13-631E-409B-9FB3-525F0B5D8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486" y="1627860"/>
            <a:ext cx="6215894" cy="1496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/>
              <a:t>”Lääketiede on huikeinta, mitä ihminen voi opiskella”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2066E172-15E1-4496-B702-8D92FFD402FC}"/>
              </a:ext>
            </a:extLst>
          </p:cNvPr>
          <p:cNvSpPr txBox="1"/>
          <p:nvPr/>
        </p:nvSpPr>
        <p:spPr>
          <a:xfrm>
            <a:off x="1193486" y="3360068"/>
            <a:ext cx="4517647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i-FI" dirty="0"/>
              <a:t>Lisätietoa:</a:t>
            </a:r>
          </a:p>
          <a:p>
            <a:r>
              <a:rPr lang="fi-FI" dirty="0">
                <a:hlinkClick r:id="rId2"/>
              </a:rPr>
              <a:t>www.lks.fi</a:t>
            </a:r>
            <a:endParaRPr lang="fi-FI" dirty="0"/>
          </a:p>
          <a:p>
            <a:r>
              <a:rPr lang="fi-FI" dirty="0">
                <a:hlinkClick r:id="rId3"/>
              </a:rPr>
              <a:t>www.helsinki.fi/fi/laaketieteellinen-tiedekunta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562BE63-DFA2-4B36-9208-2AEA79978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27" y="1627860"/>
            <a:ext cx="3093433" cy="204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847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DA0DD25-E5E1-4E53-A26A-E4F26990B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992" y="2080684"/>
            <a:ext cx="7766936" cy="1646302"/>
          </a:xfrm>
        </p:spPr>
        <p:txBody>
          <a:bodyPr>
            <a:normAutofit fontScale="90000"/>
          </a:bodyPr>
          <a:lstStyle/>
          <a:p>
            <a:r>
              <a:rPr lang="fi-FI" dirty="0"/>
              <a:t>Opiskelu </a:t>
            </a:r>
            <a:r>
              <a:rPr lang="fi-FI" dirty="0" err="1"/>
              <a:t>lääkiksessä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19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805A-A9E1-413A-90F4-E58007DBF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Kuvien</a:t>
            </a:r>
            <a:r>
              <a:rPr lang="en-US" dirty="0"/>
              <a:t> </a:t>
            </a:r>
            <a:r>
              <a:rPr lang="en-US" dirty="0" err="1"/>
              <a:t>lähteet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14AF5-859C-4355-91B9-0E7524C40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Lääketieteenkandidaattiseura</a:t>
            </a:r>
            <a:r>
              <a:rPr lang="en-US" dirty="0">
                <a:cs typeface="Calibri"/>
              </a:rPr>
              <a:t> ja </a:t>
            </a:r>
            <a:r>
              <a:rPr lang="en-US" dirty="0" err="1">
                <a:cs typeface="Calibri"/>
              </a:rPr>
              <a:t>sen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jäsenten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kokoelmat</a:t>
            </a:r>
          </a:p>
          <a:p>
            <a:r>
              <a:rPr lang="en-US" dirty="0" err="1">
                <a:cs typeface="Calibri"/>
              </a:rPr>
              <a:t>Helsingin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yliopiston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lääketieteellinen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tiedekunta</a:t>
            </a:r>
          </a:p>
          <a:p>
            <a:r>
              <a:rPr lang="en-US" dirty="0">
                <a:cs typeface="Calibri"/>
                <a:hlinkClick r:id="rId2"/>
              </a:rPr>
              <a:t>http://almost.thedoctorschannel.com/10-reasons-why-being-a-medical-student-is-awesome-2/</a:t>
            </a:r>
            <a:endParaRPr lang="en-US">
              <a:cs typeface="Calibri"/>
            </a:endParaRPr>
          </a:p>
          <a:p>
            <a:r>
              <a:rPr lang="en-US" dirty="0">
                <a:cs typeface="Calibri"/>
                <a:hlinkClick r:id="rId3"/>
              </a:rPr>
              <a:t>https://iwastesomuchtime.com/34424</a:t>
            </a:r>
          </a:p>
          <a:p>
            <a:r>
              <a:rPr lang="en-US" dirty="0">
                <a:cs typeface="Calibri"/>
                <a:hlinkClick r:id="rId4"/>
              </a:rPr>
              <a:t>https://www.pinterest.com/pin/493214596669564834/</a:t>
            </a:r>
          </a:p>
          <a:p>
            <a:r>
              <a:rPr lang="en-US" dirty="0">
                <a:cs typeface="Calibri"/>
                <a:hlinkClick r:id="rId5"/>
              </a:rPr>
              <a:t>https://www.irishtimes.com/news/health/irish-medical-students-mainly-wealthy-living-in-dublin-and-female-1.3055686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  <a:hlinkClick r:id="rId6"/>
              </a:rPr>
              <a:t>https://forum.facmedicine.com/threads/i-began-to-love-medicine-again.24937/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07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8149BDD-0C46-42CE-8DA2-D38BFF32B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393700"/>
            <a:ext cx="90805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32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AB4454-360C-4203-B5A3-5069C6A5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Opiskelu </a:t>
            </a:r>
            <a:r>
              <a:rPr lang="fi-FI" dirty="0" err="1"/>
              <a:t>lääkiksessä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D89078-CD5A-4369-B565-74BE6073F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937" y="1690688"/>
            <a:ext cx="6022230" cy="2909304"/>
          </a:xfrm>
        </p:spPr>
        <p:txBody>
          <a:bodyPr>
            <a:normAutofit/>
          </a:bodyPr>
          <a:lstStyle/>
          <a:p>
            <a:r>
              <a:rPr lang="fi-FI" dirty="0"/>
              <a:t>6 vuotta (360 op)</a:t>
            </a:r>
          </a:p>
          <a:p>
            <a:r>
              <a:rPr lang="fi-FI" dirty="0"/>
              <a:t>Valmistutaan lääketieteen lisensiaatiksi</a:t>
            </a:r>
          </a:p>
          <a:p>
            <a:r>
              <a:rPr lang="fi-FI" dirty="0"/>
              <a:t>Opinnot jaettu kahteen vaiheeseen</a:t>
            </a:r>
          </a:p>
          <a:p>
            <a:pPr lvl="1"/>
            <a:r>
              <a:rPr lang="fi-FI" dirty="0" err="1"/>
              <a:t>Prekliininen</a:t>
            </a:r>
            <a:r>
              <a:rPr lang="fi-FI" dirty="0"/>
              <a:t> vaihe – 2 vuotta</a:t>
            </a:r>
          </a:p>
          <a:p>
            <a:pPr lvl="1"/>
            <a:r>
              <a:rPr lang="fi-FI" dirty="0"/>
              <a:t>Kliininen vaihe – 4 vuotta</a:t>
            </a:r>
          </a:p>
          <a:p>
            <a:r>
              <a:rPr lang="fi-FI" dirty="0"/>
              <a:t>Eroaa melko paljon perinteisestä yliopisto-opiskelusta</a:t>
            </a:r>
          </a:p>
        </p:txBody>
      </p:sp>
      <p:graphicFrame>
        <p:nvGraphicFramePr>
          <p:cNvPr id="10" name="Kaavio 9">
            <a:extLst>
              <a:ext uri="{FF2B5EF4-FFF2-40B4-BE49-F238E27FC236}">
                <a16:creationId xmlns:a16="http://schemas.microsoft.com/office/drawing/2014/main" id="{8EF0D49E-046F-4BD3-BA13-12907850AC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447374"/>
              </p:ext>
            </p:extLst>
          </p:nvPr>
        </p:nvGraphicFramePr>
        <p:xfrm>
          <a:off x="1404937" y="4823622"/>
          <a:ext cx="8700116" cy="1527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423673EF-15B0-4CE1-95D6-BAF2DCC08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935" y="354867"/>
            <a:ext cx="4343579" cy="42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04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3DF676-4CFE-4FE9-B039-7A4F2B7DC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316"/>
            <a:ext cx="10487025" cy="1356360"/>
          </a:xfrm>
        </p:spPr>
        <p:txBody>
          <a:bodyPr/>
          <a:lstStyle/>
          <a:p>
            <a:r>
              <a:rPr lang="fi-FI" dirty="0" err="1"/>
              <a:t>Prekliininen</a:t>
            </a:r>
            <a:r>
              <a:rPr lang="fi-FI" dirty="0"/>
              <a:t> vaihe – 2 </a:t>
            </a:r>
            <a:r>
              <a:rPr lang="fi-FI" dirty="0" err="1"/>
              <a:t>ekaa</a:t>
            </a:r>
            <a:r>
              <a:rPr lang="fi-FI" dirty="0"/>
              <a:t> vuotta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F053196-C4A9-4954-B572-48C483D5F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67375" cy="4860925"/>
          </a:xfrm>
        </p:spPr>
        <p:txBody>
          <a:bodyPr>
            <a:normAutofit/>
          </a:bodyPr>
          <a:lstStyle/>
          <a:p>
            <a:r>
              <a:rPr lang="fi-FI" dirty="0"/>
              <a:t>”Miten ihminen toimii?”</a:t>
            </a:r>
          </a:p>
          <a:p>
            <a:r>
              <a:rPr lang="fi-FI" dirty="0"/>
              <a:t>Elinjärjestelmät</a:t>
            </a:r>
          </a:p>
          <a:p>
            <a:pPr lvl="1"/>
            <a:r>
              <a:rPr lang="fi-FI" b="1" dirty="0"/>
              <a:t>Ihmisen anatomia </a:t>
            </a:r>
            <a:r>
              <a:rPr lang="fi-FI" dirty="0"/>
              <a:t>– Millaisia rakenteita ihmisessä on?</a:t>
            </a:r>
          </a:p>
          <a:p>
            <a:pPr lvl="1"/>
            <a:r>
              <a:rPr lang="fi-FI" b="1" dirty="0"/>
              <a:t>Ihmisen fysiologia </a:t>
            </a:r>
            <a:r>
              <a:rPr lang="fi-FI" dirty="0"/>
              <a:t>– Miten elimistö toimii?</a:t>
            </a:r>
          </a:p>
          <a:p>
            <a:r>
              <a:rPr lang="fi-FI" b="1" dirty="0"/>
              <a:t>Farmakologia</a:t>
            </a:r>
            <a:r>
              <a:rPr lang="fi-FI" dirty="0"/>
              <a:t> – Lääkeaineet</a:t>
            </a:r>
          </a:p>
          <a:p>
            <a:r>
              <a:rPr lang="fi-FI" b="1" dirty="0"/>
              <a:t>Ihmisen kehitys</a:t>
            </a:r>
          </a:p>
          <a:p>
            <a:r>
              <a:rPr lang="fi-FI" b="1" dirty="0"/>
              <a:t>Mikrobiologiaa</a:t>
            </a:r>
            <a:r>
              <a:rPr lang="fi-FI" dirty="0"/>
              <a:t> - solutason mekanismeja</a:t>
            </a:r>
          </a:p>
          <a:p>
            <a:r>
              <a:rPr lang="fi-FI" dirty="0"/>
              <a:t>Yhdessä </a:t>
            </a:r>
            <a:r>
              <a:rPr lang="fi-FI" dirty="0" err="1"/>
              <a:t>hammaslääkisopiskelijoiden</a:t>
            </a:r>
            <a:r>
              <a:rPr lang="fi-FI" dirty="0"/>
              <a:t> kanssa</a:t>
            </a:r>
          </a:p>
          <a:p>
            <a:pPr>
              <a:buFontTx/>
              <a:buChar char="-"/>
            </a:pP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A4D9962-6EB4-4EAC-864C-EEA58F688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17309"/>
          <a:stretch/>
        </p:blipFill>
        <p:spPr>
          <a:xfrm>
            <a:off x="7029975" y="1328198"/>
            <a:ext cx="4064270" cy="5072807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5A8D155F-A537-4E75-A6D9-6272BB074705}"/>
              </a:ext>
            </a:extLst>
          </p:cNvPr>
          <p:cNvSpPr/>
          <p:nvPr/>
        </p:nvSpPr>
        <p:spPr>
          <a:xfrm>
            <a:off x="9085276" y="5687736"/>
            <a:ext cx="285227" cy="2013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706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5E2AD1-E6F3-4B46-BE63-952C40C6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84" y="285226"/>
            <a:ext cx="8596668" cy="1320800"/>
          </a:xfrm>
        </p:spPr>
        <p:txBody>
          <a:bodyPr/>
          <a:lstStyle/>
          <a:p>
            <a:r>
              <a:rPr lang="fi-FI" dirty="0"/>
              <a:t>Ei kuitenkaan pelkkää pänttäämistä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9C29D5-E9A3-4EBF-AD49-D38561826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44624"/>
            <a:ext cx="6048374" cy="3651565"/>
          </a:xfrm>
        </p:spPr>
        <p:txBody>
          <a:bodyPr>
            <a:normAutofit/>
          </a:bodyPr>
          <a:lstStyle/>
          <a:p>
            <a:r>
              <a:rPr lang="fi-FI" dirty="0"/>
              <a:t>Myös paljon käytännön opetusta</a:t>
            </a:r>
          </a:p>
          <a:p>
            <a:pPr lvl="1"/>
            <a:r>
              <a:rPr lang="fi-FI" dirty="0"/>
              <a:t>Elävä anatomia</a:t>
            </a:r>
          </a:p>
          <a:p>
            <a:pPr lvl="1"/>
            <a:r>
              <a:rPr lang="fi-FI" dirty="0"/>
              <a:t>Mikroskopiat</a:t>
            </a:r>
          </a:p>
          <a:p>
            <a:pPr lvl="1"/>
            <a:r>
              <a:rPr lang="fi-FI" dirty="0" err="1"/>
              <a:t>Dissektiot</a:t>
            </a:r>
            <a:endParaRPr lang="fi-FI" dirty="0"/>
          </a:p>
          <a:p>
            <a:pPr lvl="1"/>
            <a:r>
              <a:rPr lang="fi-FI" dirty="0"/>
              <a:t>Kliinispainotteiset opetukset</a:t>
            </a:r>
          </a:p>
          <a:p>
            <a:r>
              <a:rPr lang="fi-FI" dirty="0"/>
              <a:t>Ohessa tutustutaan myös tieteellisen tiedon käsittelyyn, lääkärin ammattiin ja opiskellaan kieliä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F013EF3-ED52-4A00-AC70-6A660330D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r="26032" b="15940"/>
          <a:stretch/>
        </p:blipFill>
        <p:spPr>
          <a:xfrm>
            <a:off x="6809855" y="1444623"/>
            <a:ext cx="4846329" cy="435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51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890FC12-457F-4489-B300-D0B920BC2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59" y="391936"/>
            <a:ext cx="3990145" cy="349652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5DD4D12-2AD8-41A8-AB43-08FFF4FE3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04" y="391936"/>
            <a:ext cx="6951890" cy="325633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D903A98-47D5-4A01-AF61-BDAFACA31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94" y="3642417"/>
            <a:ext cx="6559100" cy="281195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9EBEB3FA-0B98-476D-99D1-65A6FE888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9" y="3648268"/>
            <a:ext cx="5046163" cy="28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40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20BBBD-BCCC-4AED-97A1-5FBF7880F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44951"/>
            <a:ext cx="11449051" cy="1356360"/>
          </a:xfrm>
        </p:spPr>
        <p:txBody>
          <a:bodyPr>
            <a:normAutofit/>
          </a:bodyPr>
          <a:lstStyle/>
          <a:p>
            <a:r>
              <a:rPr lang="fi-FI" sz="3600" dirty="0"/>
              <a:t>Kliininen vaihe – 4 viimeistä vuotta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5182093-582D-4F43-B619-DDA174F43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06086"/>
            <a:ext cx="6514322" cy="4211003"/>
          </a:xfrm>
        </p:spPr>
        <p:txBody>
          <a:bodyPr>
            <a:normAutofit/>
          </a:bodyPr>
          <a:lstStyle/>
          <a:p>
            <a:r>
              <a:rPr lang="fi-FI" dirty="0"/>
              <a:t>Tässä vaiheessa jalkaudutaan valkoiset takit päällä sairaaloihin</a:t>
            </a:r>
          </a:p>
          <a:p>
            <a:r>
              <a:rPr lang="fi-FI" dirty="0"/>
              <a:t>Opetellaan lääkärin ammatissa toimimista</a:t>
            </a:r>
          </a:p>
          <a:p>
            <a:pPr lvl="1"/>
            <a:r>
              <a:rPr lang="fi-FI" dirty="0"/>
              <a:t>Potilaan kohtaaminen ja tutkiminen</a:t>
            </a:r>
          </a:p>
          <a:p>
            <a:pPr lvl="1"/>
            <a:r>
              <a:rPr lang="fi-FI" dirty="0"/>
              <a:t>Sairauksien diagnosointi ja niiden hoitaminen</a:t>
            </a:r>
          </a:p>
          <a:p>
            <a:r>
              <a:rPr lang="fi-FI" sz="2400" dirty="0"/>
              <a:t>”Miten sairas ihminen hoidetaan?”</a:t>
            </a:r>
            <a:endParaRPr lang="fi-FI" dirty="0"/>
          </a:p>
          <a:p>
            <a:r>
              <a:rPr lang="fi-FI" dirty="0"/>
              <a:t>Opetukset järjestetään suurimmalta osin sairaaloissa ja niiden tiloissa</a:t>
            </a:r>
          </a:p>
          <a:p>
            <a:r>
              <a:rPr lang="fi-FI" dirty="0"/>
              <a:t>Harjoittelut ja kesätyöt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0C74BF9-91FB-412D-BAFB-93FDD897F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08" y="1440926"/>
            <a:ext cx="3574473" cy="47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05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3F3240-9A6E-4A0F-8B39-DAEB5C48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klinikka pitää sisällään?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CB4BE9-AC0C-44FE-BBEE-0CEF89F51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613" y="1753095"/>
            <a:ext cx="4241717" cy="4038600"/>
          </a:xfrm>
        </p:spPr>
        <p:txBody>
          <a:bodyPr/>
          <a:lstStyle/>
          <a:p>
            <a:r>
              <a:rPr lang="fi-FI" dirty="0"/>
              <a:t>Patologia</a:t>
            </a:r>
          </a:p>
          <a:p>
            <a:r>
              <a:rPr lang="fi-FI" dirty="0"/>
              <a:t>Rintakipu ja hengenahdistus</a:t>
            </a:r>
          </a:p>
          <a:p>
            <a:r>
              <a:rPr lang="fi-FI" dirty="0"/>
              <a:t>Kurkku-, nenä- ja korvataudit</a:t>
            </a:r>
          </a:p>
          <a:p>
            <a:r>
              <a:rPr lang="fi-FI" dirty="0"/>
              <a:t>Naistentaudit</a:t>
            </a:r>
          </a:p>
          <a:p>
            <a:r>
              <a:rPr lang="fi-FI" dirty="0"/>
              <a:t>Lastentaudit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5ED32E0-9337-417A-ADD9-FA95B2C11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1" y="1753095"/>
            <a:ext cx="6846867" cy="45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44284"/>
      </p:ext>
    </p:extLst>
  </p:cSld>
  <p:clrMapOvr>
    <a:masterClrMapping/>
  </p:clrMapOvr>
</p:sld>
</file>

<file path=ppt/theme/theme1.xml><?xml version="1.0" encoding="utf-8"?>
<a:theme xmlns:a="http://schemas.openxmlformats.org/drawingml/2006/main" name="Pinta">
  <a:themeElements>
    <a:clrScheme name="Mukautettu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4A021"/>
      </a:accent1>
      <a:accent2>
        <a:srgbClr val="FFFF00"/>
      </a:accent2>
      <a:accent3>
        <a:srgbClr val="FFFFFF"/>
      </a:accent3>
      <a:accent4>
        <a:srgbClr val="54A021"/>
      </a:accent4>
      <a:accent5>
        <a:srgbClr val="FFFF00"/>
      </a:accent5>
      <a:accent6>
        <a:srgbClr val="FFFFFF"/>
      </a:accent6>
      <a:hlink>
        <a:srgbClr val="54A021"/>
      </a:hlink>
      <a:folHlink>
        <a:srgbClr val="93DE61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Perusta">
  <a:themeElements>
    <a:clrScheme name="Perusta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Perusta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erusta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365</Words>
  <Application>Microsoft Office PowerPoint</Application>
  <PresentationFormat>Widescreen</PresentationFormat>
  <Paragraphs>86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Pinta</vt:lpstr>
      <vt:lpstr>Perusta</vt:lpstr>
      <vt:lpstr>PowerPoint Presentation</vt:lpstr>
      <vt:lpstr>Opiskelu lääkiksessä</vt:lpstr>
      <vt:lpstr>PowerPoint Presentation</vt:lpstr>
      <vt:lpstr>Opiskelu lääkiksessä</vt:lpstr>
      <vt:lpstr>Prekliininen vaihe – 2 ekaa vuotta</vt:lpstr>
      <vt:lpstr>Ei kuitenkaan pelkkää pänttäämistä</vt:lpstr>
      <vt:lpstr>PowerPoint Presentation</vt:lpstr>
      <vt:lpstr>Kliininen vaihe – 4 viimeistä vuotta</vt:lpstr>
      <vt:lpstr>Mitä klinikka pitää sisällään?</vt:lpstr>
      <vt:lpstr>Helsingissä</vt:lpstr>
      <vt:lpstr>Usein kysyttyjä kysymyksiä</vt:lpstr>
      <vt:lpstr>PowerPoint Presentation</vt:lpstr>
      <vt:lpstr>LKS – Lääketieteenkandidaattiseura ry</vt:lpstr>
      <vt:lpstr>Tapahtumissa jokaiselle jotakin</vt:lpstr>
      <vt:lpstr>PowerPoint Presentation</vt:lpstr>
      <vt:lpstr>PowerPoint Presentation</vt:lpstr>
      <vt:lpstr>Euphoria – LKS:n oma kerhotila</vt:lpstr>
      <vt:lpstr>FiMSiC järjestää vaihtoja ja muuta kivaa</vt:lpstr>
      <vt:lpstr>Kysyttävää?</vt:lpstr>
      <vt:lpstr>Kuvien lähteet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LKS</dc:title>
  <dc:creator>Henri Vasara</dc:creator>
  <cp:lastModifiedBy>Henri Vasara</cp:lastModifiedBy>
  <cp:revision>83</cp:revision>
  <dcterms:created xsi:type="dcterms:W3CDTF">2018-03-14T20:06:34Z</dcterms:created>
  <dcterms:modified xsi:type="dcterms:W3CDTF">2018-03-28T13:41:31Z</dcterms:modified>
</cp:coreProperties>
</file>